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1"/>
  </p:sldMasterIdLst>
  <p:notesMasterIdLst>
    <p:notesMasterId r:id="rId18"/>
  </p:notesMasterIdLst>
  <p:sldIdLst>
    <p:sldId id="256" r:id="rId2"/>
    <p:sldId id="257" r:id="rId3"/>
    <p:sldId id="261" r:id="rId4"/>
    <p:sldId id="259" r:id="rId5"/>
    <p:sldId id="265" r:id="rId6"/>
    <p:sldId id="262" r:id="rId7"/>
    <p:sldId id="266" r:id="rId8"/>
    <p:sldId id="267" r:id="rId9"/>
    <p:sldId id="264" r:id="rId10"/>
    <p:sldId id="271" r:id="rId11"/>
    <p:sldId id="273" r:id="rId12"/>
    <p:sldId id="272" r:id="rId13"/>
    <p:sldId id="268" r:id="rId14"/>
    <p:sldId id="274" r:id="rId15"/>
    <p:sldId id="270" r:id="rId16"/>
    <p:sldId id="275" r:id="rId17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0000FF"/>
    <a:srgbClr val="001E9E"/>
    <a:srgbClr val="CC0000"/>
    <a:srgbClr val="FF66CC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6782" autoAdjust="0"/>
  </p:normalViewPr>
  <p:slideViewPr>
    <p:cSldViewPr>
      <p:cViewPr varScale="1">
        <p:scale>
          <a:sx n="85" d="100"/>
          <a:sy n="85" d="100"/>
        </p:scale>
        <p:origin x="-78" y="-2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12C9C-B213-41A3-BE52-6FF44534AF0A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A49BC-9139-49C1-AF7A-EC50F8FB647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184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A49BC-9139-49C1-AF7A-EC50F8FB647E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41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2774853"/>
            <a:ext cx="8305800" cy="85725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075299"/>
            <a:ext cx="8305800" cy="14859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2644727"/>
            <a:ext cx="45720" cy="3429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429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628900"/>
            <a:ext cx="7924800" cy="10287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3719148"/>
            <a:ext cx="7924800" cy="738552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3687744"/>
            <a:ext cx="7924800" cy="3226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6586"/>
            <a:ext cx="82296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1635164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1635164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342900"/>
            <a:ext cx="6248400" cy="428625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200150"/>
            <a:ext cx="1984248" cy="280035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342900"/>
            <a:ext cx="19812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342900"/>
            <a:ext cx="20574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342900"/>
            <a:ext cx="6019800" cy="417195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200150"/>
            <a:ext cx="2057400" cy="33147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085850"/>
            <a:ext cx="8229600" cy="35087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4652750"/>
            <a:ext cx="2590800" cy="288036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22.10.2016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4652750"/>
            <a:ext cx="358140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4636148"/>
            <a:ext cx="609600" cy="3429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144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28596" y="4018369"/>
            <a:ext cx="8229600" cy="112513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7200" b="1" dirty="0" smtClean="0">
                <a:solidFill>
                  <a:schemeClr val="tx1"/>
                </a:solidFill>
              </a:rPr>
              <a:t>  MEHMET  AKİF    ERSOY</a:t>
            </a:r>
            <a:br>
              <a:rPr lang="tr-TR" sz="7200" b="1" dirty="0" smtClean="0">
                <a:solidFill>
                  <a:schemeClr val="tx1"/>
                </a:solidFill>
              </a:rPr>
            </a:br>
            <a:r>
              <a:rPr lang="tr-TR" sz="7200" b="1" dirty="0" smtClean="0">
                <a:solidFill>
                  <a:schemeClr val="tx1"/>
                </a:solidFill>
              </a:rPr>
              <a:t>(</a:t>
            </a:r>
            <a:r>
              <a:rPr lang="tr-TR" sz="7200" b="1" dirty="0" smtClean="0">
                <a:solidFill>
                  <a:schemeClr val="tx1"/>
                </a:solidFill>
                <a:latin typeface="Arial Narrow" pitchFamily="34" charset="0"/>
              </a:rPr>
              <a:t>1873-1936)</a:t>
            </a:r>
            <a:endParaRPr lang="tr-TR" sz="72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2" name="02 gedizle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23528" y="4659982"/>
            <a:ext cx="6096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28596" y="195486"/>
            <a:ext cx="8229600" cy="34290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 smtClean="0">
                <a:latin typeface="Bodoni MT" pitchFamily="18" charset="0"/>
              </a:rPr>
              <a:t>It</a:t>
            </a:r>
            <a:r>
              <a:rPr lang="tr-TR" b="1" dirty="0" smtClean="0">
                <a:latin typeface="Bodoni MT" pitchFamily="18" charset="0"/>
              </a:rPr>
              <a:t> was </a:t>
            </a:r>
            <a:r>
              <a:rPr lang="tr-TR" b="1" dirty="0" err="1" smtClean="0">
                <a:latin typeface="Bodoni MT" pitchFamily="18" charset="0"/>
              </a:rPr>
              <a:t>midnight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when</a:t>
            </a:r>
            <a:r>
              <a:rPr lang="tr-TR" b="1" dirty="0" smtClean="0">
                <a:latin typeface="Bodoni MT" pitchFamily="18" charset="0"/>
              </a:rPr>
              <a:t> he was </a:t>
            </a:r>
            <a:r>
              <a:rPr lang="tr-TR" b="1" dirty="0" err="1" smtClean="0">
                <a:latin typeface="Bodoni MT" pitchFamily="18" charset="0"/>
              </a:rPr>
              <a:t>inspired</a:t>
            </a:r>
            <a:r>
              <a:rPr lang="tr-TR" b="1" dirty="0" smtClean="0">
                <a:latin typeface="Bodoni MT" pitchFamily="18" charset="0"/>
              </a:rPr>
              <a:t>, but he </a:t>
            </a:r>
            <a:r>
              <a:rPr lang="tr-TR" b="1" dirty="0" err="1" smtClean="0">
                <a:latin typeface="Bodoni MT" pitchFamily="18" charset="0"/>
              </a:rPr>
              <a:t>couldn’t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find</a:t>
            </a:r>
            <a:r>
              <a:rPr lang="tr-TR" b="1" dirty="0" smtClean="0">
                <a:latin typeface="Bodoni MT" pitchFamily="18" charset="0"/>
              </a:rPr>
              <a:t> a </a:t>
            </a:r>
            <a:r>
              <a:rPr lang="tr-TR" b="1" dirty="0" err="1" smtClean="0">
                <a:latin typeface="Bodoni MT" pitchFamily="18" charset="0"/>
              </a:rPr>
              <a:t>pen</a:t>
            </a:r>
            <a:r>
              <a:rPr lang="tr-TR" b="1" dirty="0" smtClean="0">
                <a:latin typeface="Bodoni MT" pitchFamily="18" charset="0"/>
              </a:rPr>
              <a:t>. Then he </a:t>
            </a:r>
            <a:r>
              <a:rPr lang="tr-TR" b="1" dirty="0" err="1" smtClean="0">
                <a:latin typeface="Bodoni MT" pitchFamily="18" charset="0"/>
              </a:rPr>
              <a:t>wrote</a:t>
            </a:r>
            <a:r>
              <a:rPr lang="tr-TR" b="1" dirty="0" smtClean="0">
                <a:latin typeface="Bodoni MT" pitchFamily="18" charset="0"/>
              </a:rPr>
              <a:t> on the </a:t>
            </a:r>
            <a:r>
              <a:rPr lang="tr-TR" b="1" dirty="0" err="1" smtClean="0">
                <a:latin typeface="Bodoni MT" pitchFamily="18" charset="0"/>
              </a:rPr>
              <a:t>wall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with</a:t>
            </a:r>
            <a:r>
              <a:rPr lang="tr-TR" b="1" dirty="0" smtClean="0">
                <a:latin typeface="Bodoni MT" pitchFamily="18" charset="0"/>
              </a:rPr>
              <a:t> a nail. </a:t>
            </a:r>
            <a:r>
              <a:rPr lang="tr-TR" b="1" dirty="0" err="1" smtClean="0">
                <a:latin typeface="Bodoni MT" pitchFamily="18" charset="0"/>
              </a:rPr>
              <a:t>Next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day</a:t>
            </a:r>
            <a:r>
              <a:rPr lang="tr-TR" b="1" dirty="0" smtClean="0">
                <a:latin typeface="Bodoni MT" pitchFamily="18" charset="0"/>
              </a:rPr>
              <a:t> he </a:t>
            </a:r>
            <a:r>
              <a:rPr lang="tr-TR" b="1" dirty="0" err="1" smtClean="0">
                <a:latin typeface="Bodoni MT" pitchFamily="18" charset="0"/>
              </a:rPr>
              <a:t>wrote</a:t>
            </a:r>
            <a:r>
              <a:rPr lang="tr-TR" b="1" dirty="0" smtClean="0">
                <a:latin typeface="Bodoni MT" pitchFamily="18" charset="0"/>
              </a:rPr>
              <a:t> on a </a:t>
            </a:r>
            <a:r>
              <a:rPr lang="tr-TR" b="1" dirty="0" err="1" smtClean="0">
                <a:latin typeface="Bodoni MT" pitchFamily="18" charset="0"/>
              </a:rPr>
              <a:t>paper</a:t>
            </a:r>
            <a:r>
              <a:rPr lang="tr-TR" b="1" dirty="0" smtClean="0">
                <a:latin typeface="Bodoni MT" pitchFamily="18" charset="0"/>
              </a:rPr>
              <a:t> and sent to </a:t>
            </a:r>
            <a:r>
              <a:rPr lang="tr-TR" b="1" dirty="0" err="1" smtClean="0">
                <a:latin typeface="Bodoni MT" pitchFamily="18" charset="0"/>
              </a:rPr>
              <a:t>assembly</a:t>
            </a:r>
            <a:r>
              <a:rPr lang="tr-TR" b="1" dirty="0" smtClean="0">
                <a:latin typeface="Bodoni MT" pitchFamily="18" charset="0"/>
              </a:rPr>
              <a:t>.</a:t>
            </a:r>
          </a:p>
          <a:p>
            <a:endParaRPr lang="tr-TR" dirty="0">
              <a:latin typeface="Bodoni MT" pitchFamily="18" charset="0"/>
            </a:endParaRPr>
          </a:p>
        </p:txBody>
      </p:sp>
      <p:pic>
        <p:nvPicPr>
          <p:cNvPr id="4" name="3 Resim" descr="çivi yazısı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643056"/>
            <a:ext cx="3857652" cy="3118573"/>
          </a:xfrm>
          <a:prstGeom prst="rect">
            <a:avLst/>
          </a:prstGeom>
        </p:spPr>
      </p:pic>
      <p:pic>
        <p:nvPicPr>
          <p:cNvPr id="5" name="4 Resim" descr="taaaa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715" y="1643056"/>
            <a:ext cx="4214842" cy="3137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85720" y="123479"/>
            <a:ext cx="8572560" cy="4805726"/>
          </a:xfrm>
        </p:spPr>
        <p:txBody>
          <a:bodyPr/>
          <a:lstStyle/>
          <a:p>
            <a:r>
              <a:rPr lang="tr-TR" b="1" dirty="0" smtClean="0">
                <a:latin typeface="Bodoni MT" pitchFamily="18" charset="0"/>
              </a:rPr>
              <a:t>Poem </a:t>
            </a:r>
            <a:r>
              <a:rPr lang="tr-TR" b="1" dirty="0" err="1" smtClean="0">
                <a:latin typeface="Bodoni MT" pitchFamily="18" charset="0"/>
              </a:rPr>
              <a:t>includes</a:t>
            </a:r>
            <a:r>
              <a:rPr lang="tr-TR" b="1" dirty="0" smtClean="0">
                <a:latin typeface="Bodoni MT" pitchFamily="18" charset="0"/>
              </a:rPr>
              <a:t> 10 </a:t>
            </a:r>
            <a:r>
              <a:rPr lang="tr-TR" b="1" dirty="0" err="1" smtClean="0">
                <a:latin typeface="Bodoni MT" pitchFamily="18" charset="0"/>
              </a:rPr>
              <a:t>verses</a:t>
            </a:r>
            <a:r>
              <a:rPr lang="tr-TR" b="1" dirty="0" smtClean="0">
                <a:latin typeface="Bodoni MT" pitchFamily="18" charset="0"/>
              </a:rPr>
              <a:t>. 571 </a:t>
            </a:r>
            <a:r>
              <a:rPr lang="tr-TR" b="1" dirty="0" err="1" smtClean="0">
                <a:latin typeface="Bodoni MT" pitchFamily="18" charset="0"/>
              </a:rPr>
              <a:t>syllables</a:t>
            </a:r>
            <a:r>
              <a:rPr lang="tr-TR" b="1" dirty="0" smtClean="0">
                <a:latin typeface="Bodoni MT" pitchFamily="18" charset="0"/>
              </a:rPr>
              <a:t> (</a:t>
            </a:r>
            <a:r>
              <a:rPr lang="tr-TR" b="1" dirty="0" err="1" smtClean="0">
                <a:latin typeface="Bodoni MT" pitchFamily="18" charset="0"/>
              </a:rPr>
              <a:t>It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symbolizes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birth</a:t>
            </a:r>
            <a:r>
              <a:rPr lang="tr-TR" b="1" dirty="0" smtClean="0">
                <a:latin typeface="Bodoni MT" pitchFamily="18" charset="0"/>
              </a:rPr>
              <a:t> of </a:t>
            </a:r>
            <a:r>
              <a:rPr lang="tr-TR" b="1" dirty="0" err="1" smtClean="0">
                <a:latin typeface="Bodoni MT" pitchFamily="18" charset="0"/>
              </a:rPr>
              <a:t>our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Prophet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Hz.Muhammed</a:t>
            </a:r>
            <a:r>
              <a:rPr lang="tr-TR" b="1" dirty="0" smtClean="0">
                <a:latin typeface="Bodoni MT" pitchFamily="18" charset="0"/>
              </a:rPr>
              <a:t>) 1453 </a:t>
            </a:r>
            <a:r>
              <a:rPr lang="tr-TR" b="1" dirty="0" err="1" smtClean="0">
                <a:latin typeface="Bodoni MT" pitchFamily="18" charset="0"/>
              </a:rPr>
              <a:t>letters</a:t>
            </a:r>
            <a:r>
              <a:rPr lang="tr-TR" b="1" dirty="0" smtClean="0">
                <a:latin typeface="Bodoni MT" pitchFamily="18" charset="0"/>
              </a:rPr>
              <a:t>.( </a:t>
            </a:r>
            <a:r>
              <a:rPr lang="tr-TR" b="1" dirty="0" err="1" smtClean="0">
                <a:latin typeface="Bodoni MT" pitchFamily="18" charset="0"/>
              </a:rPr>
              <a:t>It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symbolizes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conquere</a:t>
            </a:r>
            <a:r>
              <a:rPr lang="tr-TR" b="1" dirty="0" smtClean="0">
                <a:latin typeface="Bodoni MT" pitchFamily="18" charset="0"/>
              </a:rPr>
              <a:t> of İstanbul)</a:t>
            </a:r>
          </a:p>
          <a:p>
            <a:pPr>
              <a:buNone/>
            </a:pPr>
            <a:r>
              <a:rPr lang="tr-TR" b="1" dirty="0" smtClean="0">
                <a:latin typeface="Bodoni MT" pitchFamily="18" charset="0"/>
              </a:rPr>
              <a:t>  </a:t>
            </a:r>
            <a:r>
              <a:rPr lang="tr-TR" sz="3200" b="1" dirty="0" smtClean="0">
                <a:solidFill>
                  <a:srgbClr val="0000FF"/>
                </a:solidFill>
                <a:latin typeface="Arial Black" pitchFamily="34" charset="0"/>
              </a:rPr>
              <a:t>K-O-R-K-M-A</a:t>
            </a:r>
            <a:r>
              <a:rPr lang="tr-TR" b="1" dirty="0" smtClean="0">
                <a:solidFill>
                  <a:srgbClr val="0000FF"/>
                </a:solidFill>
                <a:latin typeface="Bodoni MT" pitchFamily="18" charset="0"/>
              </a:rPr>
              <a:t>  </a:t>
            </a:r>
            <a:r>
              <a:rPr lang="tr-TR" sz="3200" b="1" dirty="0" smtClean="0">
                <a:solidFill>
                  <a:srgbClr val="0000FF"/>
                </a:solidFill>
                <a:latin typeface="Arial Black" pitchFamily="34" charset="0"/>
              </a:rPr>
              <a:t>S-Ö-N-M-E-Z</a:t>
            </a:r>
          </a:p>
          <a:p>
            <a:pPr>
              <a:buNone/>
            </a:pPr>
            <a:endParaRPr lang="tr-TR" b="1" dirty="0" smtClean="0">
              <a:solidFill>
                <a:srgbClr val="0000FF"/>
              </a:solidFill>
              <a:latin typeface="Bodoni MT" pitchFamily="18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160717"/>
            <a:ext cx="8229600" cy="86798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545477" y="2162166"/>
            <a:ext cx="250033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KORK-MA</a:t>
            </a:r>
            <a:endParaRPr lang="tr-TR" sz="32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714613" y="2171330"/>
            <a:ext cx="28575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SÖN-MEZ</a:t>
            </a:r>
            <a:endParaRPr lang="tr-TR" sz="3200" b="1" cap="none" spc="0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5259784" y="2139702"/>
            <a:ext cx="389613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atin typeface="Bodoni MT" pitchFamily="18" charset="0"/>
              </a:rPr>
              <a:t> </a:t>
            </a:r>
            <a:r>
              <a:rPr lang="tr-TR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SYLLABLES</a:t>
            </a:r>
            <a:endParaRPr lang="tr-TR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7 Sağ Ok"/>
          <p:cNvSpPr/>
          <p:nvPr/>
        </p:nvSpPr>
        <p:spPr>
          <a:xfrm>
            <a:off x="5429256" y="2358470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9" name="8 Sağ Ok"/>
          <p:cNvSpPr/>
          <p:nvPr/>
        </p:nvSpPr>
        <p:spPr>
          <a:xfrm>
            <a:off x="6143637" y="1541212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 descr="G:\Öooooo\Screenshot_2016-10-13-13-23-27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79" y="3003798"/>
            <a:ext cx="4676775" cy="1721648"/>
          </a:xfrm>
          <a:prstGeom prst="rect">
            <a:avLst/>
          </a:prstGeom>
          <a:noFill/>
        </p:spPr>
      </p:pic>
      <p:sp>
        <p:nvSpPr>
          <p:cNvPr id="10" name="9 Sağ Ok"/>
          <p:cNvSpPr/>
          <p:nvPr/>
        </p:nvSpPr>
        <p:spPr>
          <a:xfrm>
            <a:off x="5429256" y="3757465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6228184" y="3572233"/>
            <a:ext cx="14574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VERSE</a:t>
            </a:r>
            <a:endParaRPr lang="tr-TR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6858016" y="1355981"/>
            <a:ext cx="193193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LETTERS</a:t>
            </a:r>
            <a:endParaRPr lang="tr-TR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00034" y="375031"/>
            <a:ext cx="8229600" cy="4125521"/>
          </a:xfrm>
        </p:spPr>
        <p:txBody>
          <a:bodyPr/>
          <a:lstStyle/>
          <a:p>
            <a:r>
              <a:rPr lang="tr-TR" b="1" dirty="0" smtClean="0">
                <a:latin typeface="Bodoni MT" pitchFamily="18" charset="0"/>
              </a:rPr>
              <a:t>He was the </a:t>
            </a:r>
            <a:r>
              <a:rPr lang="tr-TR" b="1" dirty="0" err="1" smtClean="0">
                <a:latin typeface="Bodoni MT" pitchFamily="18" charset="0"/>
              </a:rPr>
              <a:t>winner</a:t>
            </a:r>
            <a:r>
              <a:rPr lang="tr-TR" b="1" dirty="0" smtClean="0">
                <a:latin typeface="Bodoni MT" pitchFamily="18" charset="0"/>
              </a:rPr>
              <a:t> and </a:t>
            </a:r>
            <a:r>
              <a:rPr lang="tr-TR" b="1" dirty="0" err="1" smtClean="0">
                <a:latin typeface="Bodoni MT" pitchFamily="18" charset="0"/>
              </a:rPr>
              <a:t>Minister</a:t>
            </a:r>
            <a:r>
              <a:rPr lang="tr-TR" b="1" dirty="0" smtClean="0">
                <a:latin typeface="Bodoni MT" pitchFamily="18" charset="0"/>
              </a:rPr>
              <a:t> of </a:t>
            </a:r>
            <a:r>
              <a:rPr lang="tr-TR" b="1" smtClean="0">
                <a:latin typeface="Bodoni MT" pitchFamily="18" charset="0"/>
              </a:rPr>
              <a:t>Education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read</a:t>
            </a:r>
            <a:r>
              <a:rPr lang="tr-TR" b="1" dirty="0" smtClean="0">
                <a:latin typeface="Bodoni MT" pitchFamily="18" charset="0"/>
              </a:rPr>
              <a:t> the poem in </a:t>
            </a:r>
            <a:r>
              <a:rPr lang="tr-TR" b="1" dirty="0" err="1" smtClean="0">
                <a:latin typeface="Bodoni MT" pitchFamily="18" charset="0"/>
              </a:rPr>
              <a:t>Turkish</a:t>
            </a:r>
            <a:r>
              <a:rPr lang="tr-TR" b="1" dirty="0" smtClean="0">
                <a:latin typeface="Bodoni MT" pitchFamily="18" charset="0"/>
              </a:rPr>
              <a:t> Grand </a:t>
            </a:r>
            <a:r>
              <a:rPr lang="tr-TR" b="1" dirty="0" err="1" smtClean="0">
                <a:latin typeface="Bodoni MT" pitchFamily="18" charset="0"/>
              </a:rPr>
              <a:t>National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Assembly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8" name="7 Resim" descr="11111111111111111111111111111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38" y="1491630"/>
            <a:ext cx="7072362" cy="3308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92919" y="123478"/>
            <a:ext cx="8229600" cy="4661330"/>
          </a:xfrm>
        </p:spPr>
        <p:txBody>
          <a:bodyPr/>
          <a:lstStyle/>
          <a:p>
            <a:r>
              <a:rPr lang="tr-TR" b="1" dirty="0" smtClean="0">
                <a:latin typeface="Bodoni MT" pitchFamily="18" charset="0"/>
              </a:rPr>
              <a:t>This poem </a:t>
            </a:r>
            <a:r>
              <a:rPr lang="tr-TR" b="1" dirty="0" err="1" smtClean="0">
                <a:latin typeface="Bodoni MT" pitchFamily="18" charset="0"/>
              </a:rPr>
              <a:t>symbolizes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our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independence</a:t>
            </a:r>
            <a:r>
              <a:rPr lang="tr-TR" b="1" dirty="0" smtClean="0">
                <a:latin typeface="Bodoni MT" pitchFamily="18" charset="0"/>
              </a:rPr>
              <a:t> , </a:t>
            </a:r>
            <a:r>
              <a:rPr lang="tr-TR" b="1" dirty="0" err="1" smtClean="0">
                <a:latin typeface="Bodoni MT" pitchFamily="18" charset="0"/>
              </a:rPr>
              <a:t>so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we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read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this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poem’s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first</a:t>
            </a:r>
            <a:r>
              <a:rPr lang="tr-TR" b="1" dirty="0" smtClean="0">
                <a:latin typeface="Bodoni MT" pitchFamily="18" charset="0"/>
              </a:rPr>
              <a:t> and </a:t>
            </a:r>
            <a:r>
              <a:rPr lang="tr-TR" b="1" dirty="0" err="1" smtClean="0">
                <a:latin typeface="Bodoni MT" pitchFamily="18" charset="0"/>
              </a:rPr>
              <a:t>second</a:t>
            </a:r>
            <a:r>
              <a:rPr lang="tr-TR" b="1" dirty="0" smtClean="0">
                <a:latin typeface="Bodoni MT" pitchFamily="18" charset="0"/>
              </a:rPr>
              <a:t> verse </a:t>
            </a:r>
            <a:r>
              <a:rPr lang="tr-TR" b="1" dirty="0" err="1" smtClean="0">
                <a:latin typeface="Bodoni MT" pitchFamily="18" charset="0"/>
              </a:rPr>
              <a:t>every</a:t>
            </a:r>
            <a:r>
              <a:rPr lang="tr-TR" b="1" dirty="0" smtClean="0">
                <a:latin typeface="Bodoni MT" pitchFamily="18" charset="0"/>
              </a:rPr>
              <a:t>  </a:t>
            </a:r>
            <a:r>
              <a:rPr lang="tr-TR" b="1" dirty="0" err="1" smtClean="0">
                <a:latin typeface="Bodoni MT" pitchFamily="18" charset="0"/>
              </a:rPr>
              <a:t>ceremonies</a:t>
            </a:r>
            <a:r>
              <a:rPr lang="tr-TR" b="1" dirty="0" smtClean="0">
                <a:latin typeface="Bodoni MT" pitchFamily="18" charset="0"/>
              </a:rPr>
              <a:t>.</a:t>
            </a:r>
          </a:p>
          <a:p>
            <a:r>
              <a:rPr lang="tr-TR" b="1" dirty="0" err="1" smtClean="0">
                <a:latin typeface="Bodoni MT" pitchFamily="18" charset="0"/>
              </a:rPr>
              <a:t>For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example</a:t>
            </a:r>
            <a:r>
              <a:rPr lang="tr-TR" b="1" dirty="0" smtClean="0">
                <a:latin typeface="Bodoni MT" pitchFamily="18" charset="0"/>
              </a:rPr>
              <a:t> at </a:t>
            </a:r>
            <a:r>
              <a:rPr lang="tr-TR" b="1" dirty="0" err="1" smtClean="0">
                <a:latin typeface="Bodoni MT" pitchFamily="18" charset="0"/>
              </a:rPr>
              <a:t>school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we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read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beginning</a:t>
            </a:r>
            <a:r>
              <a:rPr lang="tr-TR" b="1" dirty="0" smtClean="0">
                <a:latin typeface="Bodoni MT" pitchFamily="18" charset="0"/>
              </a:rPr>
              <a:t> of the </a:t>
            </a:r>
            <a:r>
              <a:rPr lang="tr-TR" b="1" dirty="0" err="1" smtClean="0">
                <a:latin typeface="Bodoni MT" pitchFamily="18" charset="0"/>
              </a:rPr>
              <a:t>week</a:t>
            </a:r>
            <a:r>
              <a:rPr lang="tr-TR" b="1" dirty="0" smtClean="0">
                <a:latin typeface="Bodoni MT" pitchFamily="18" charset="0"/>
              </a:rPr>
              <a:t> I </a:t>
            </a:r>
            <a:r>
              <a:rPr lang="tr-TR" b="1" dirty="0" err="1" smtClean="0">
                <a:latin typeface="Bodoni MT" pitchFamily="18" charset="0"/>
              </a:rPr>
              <a:t>mean</a:t>
            </a:r>
            <a:r>
              <a:rPr lang="tr-TR" b="1" dirty="0" smtClean="0">
                <a:latin typeface="Bodoni MT" pitchFamily="18" charset="0"/>
              </a:rPr>
              <a:t> on </a:t>
            </a:r>
            <a:r>
              <a:rPr lang="tr-TR" b="1" dirty="0" err="1" smtClean="0">
                <a:latin typeface="Bodoni MT" pitchFamily="18" charset="0"/>
              </a:rPr>
              <a:t>Monday</a:t>
            </a:r>
            <a:r>
              <a:rPr lang="tr-TR" b="1" dirty="0" smtClean="0">
                <a:latin typeface="Bodoni MT" pitchFamily="18" charset="0"/>
              </a:rPr>
              <a:t>, and </a:t>
            </a:r>
            <a:r>
              <a:rPr lang="tr-TR" b="1" dirty="0" err="1" smtClean="0">
                <a:latin typeface="Bodoni MT" pitchFamily="18" charset="0"/>
              </a:rPr>
              <a:t>finishing</a:t>
            </a:r>
            <a:r>
              <a:rPr lang="tr-TR" b="1" dirty="0" smtClean="0">
                <a:latin typeface="Bodoni MT" pitchFamily="18" charset="0"/>
              </a:rPr>
              <a:t> of the </a:t>
            </a:r>
            <a:r>
              <a:rPr lang="tr-TR" b="1" dirty="0" err="1" smtClean="0">
                <a:latin typeface="Bodoni MT" pitchFamily="18" charset="0"/>
              </a:rPr>
              <a:t>week</a:t>
            </a:r>
            <a:r>
              <a:rPr lang="tr-TR" b="1" dirty="0" smtClean="0">
                <a:latin typeface="Bodoni MT" pitchFamily="18" charset="0"/>
              </a:rPr>
              <a:t> I mean on </a:t>
            </a:r>
            <a:r>
              <a:rPr lang="tr-TR" b="1" dirty="0" err="1" smtClean="0">
                <a:latin typeface="Bodoni MT" pitchFamily="18" charset="0"/>
              </a:rPr>
              <a:t>Friday</a:t>
            </a:r>
            <a:r>
              <a:rPr lang="tr-TR" b="1" dirty="0" smtClean="0">
                <a:latin typeface="Bodoni MT" pitchFamily="18" charset="0"/>
              </a:rPr>
              <a:t>  </a:t>
            </a:r>
            <a:r>
              <a:rPr lang="tr-TR" b="1" dirty="0" err="1" smtClean="0">
                <a:latin typeface="Bodoni MT" pitchFamily="18" charset="0"/>
              </a:rPr>
              <a:t>we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read</a:t>
            </a:r>
            <a:r>
              <a:rPr lang="tr-TR" b="1" dirty="0" smtClean="0">
                <a:latin typeface="Bodoni MT" pitchFamily="18" charset="0"/>
              </a:rPr>
              <a:t> </a:t>
            </a:r>
            <a:r>
              <a:rPr lang="tr-TR" b="1" dirty="0" err="1" smtClean="0">
                <a:latin typeface="Bodoni MT" pitchFamily="18" charset="0"/>
              </a:rPr>
              <a:t>again</a:t>
            </a:r>
            <a:r>
              <a:rPr lang="tr-TR" b="1" dirty="0" smtClean="0">
                <a:latin typeface="Bodoni MT" pitchFamily="18" charset="0"/>
              </a:rPr>
              <a:t>.</a:t>
            </a:r>
            <a:endParaRPr lang="tr-TR" b="1" dirty="0">
              <a:latin typeface="Bodoni MT" pitchFamily="18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5" name="4 Resim" descr="okullllll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272669"/>
            <a:ext cx="7601498" cy="2776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15403"/>
            <a:ext cx="3714776" cy="230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179512" y="57801"/>
            <a:ext cx="8786874" cy="4357704"/>
          </a:xfrm>
        </p:spPr>
        <p:txBody>
          <a:bodyPr/>
          <a:lstStyle/>
          <a:p>
            <a:r>
              <a:rPr lang="tr-TR" sz="2800" dirty="0" smtClean="0">
                <a:latin typeface="Arial Rounded MT Bold" pitchFamily="34" charset="0"/>
              </a:rPr>
              <a:t>2011 </a:t>
            </a:r>
            <a:r>
              <a:rPr lang="tr-TR" sz="2800" dirty="0" err="1" smtClean="0">
                <a:latin typeface="Arial Rounded MT Bold" pitchFamily="34" charset="0"/>
              </a:rPr>
              <a:t>years</a:t>
            </a:r>
            <a:r>
              <a:rPr lang="tr-TR" sz="2800" dirty="0" smtClean="0">
                <a:latin typeface="Arial Rounded MT Bold" pitchFamily="34" charset="0"/>
              </a:rPr>
              <a:t> ıs </a:t>
            </a:r>
            <a:r>
              <a:rPr lang="tr-TR" sz="2800" dirty="0" err="1" smtClean="0">
                <a:latin typeface="Arial Rounded MT Bold" pitchFamily="34" charset="0"/>
              </a:rPr>
              <a:t>accepted</a:t>
            </a:r>
            <a:r>
              <a:rPr lang="tr-TR" sz="2800" dirty="0" smtClean="0">
                <a:latin typeface="Arial Rounded MT Bold" pitchFamily="34" charset="0"/>
              </a:rPr>
              <a:t> Mehmet Akif Ersoy </a:t>
            </a:r>
            <a:r>
              <a:rPr lang="tr-TR" sz="2800" dirty="0" err="1" smtClean="0">
                <a:latin typeface="Arial Rounded MT Bold" pitchFamily="34" charset="0"/>
              </a:rPr>
              <a:t>years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by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Turkish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Republic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because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this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year</a:t>
            </a:r>
            <a:r>
              <a:rPr lang="tr-TR" sz="2800" dirty="0" smtClean="0">
                <a:latin typeface="Arial Rounded MT Bold" pitchFamily="34" charset="0"/>
              </a:rPr>
              <a:t> is </a:t>
            </a:r>
            <a:r>
              <a:rPr lang="tr-TR" sz="2800" dirty="0" err="1" smtClean="0">
                <a:latin typeface="Arial Rounded MT Bold" pitchFamily="34" charset="0"/>
              </a:rPr>
              <a:t>seventy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fifth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year</a:t>
            </a:r>
            <a:r>
              <a:rPr lang="tr-TR" sz="2800" dirty="0" smtClean="0">
                <a:latin typeface="Arial Rounded MT Bold" pitchFamily="34" charset="0"/>
              </a:rPr>
              <a:t> of </a:t>
            </a:r>
            <a:r>
              <a:rPr lang="tr-TR" sz="2800" dirty="0" err="1" smtClean="0">
                <a:latin typeface="Arial Rounded MT Bold" pitchFamily="34" charset="0"/>
              </a:rPr>
              <a:t>died</a:t>
            </a:r>
            <a:r>
              <a:rPr lang="tr-TR" sz="2800" dirty="0" smtClean="0">
                <a:latin typeface="Arial Rounded MT Bold" pitchFamily="34" charset="0"/>
              </a:rPr>
              <a:t> Mehmet Akif and </a:t>
            </a:r>
            <a:r>
              <a:rPr lang="tr-TR" sz="2800" dirty="0" err="1" smtClean="0">
                <a:latin typeface="Arial Rounded MT Bold" pitchFamily="34" charset="0"/>
              </a:rPr>
              <a:t>ninetieth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year</a:t>
            </a:r>
            <a:r>
              <a:rPr lang="tr-TR" sz="2800" dirty="0" smtClean="0">
                <a:latin typeface="Arial Rounded MT Bold" pitchFamily="34" charset="0"/>
              </a:rPr>
              <a:t> of </a:t>
            </a:r>
            <a:r>
              <a:rPr lang="tr-TR" sz="2800" dirty="0" err="1" smtClean="0">
                <a:latin typeface="Arial Rounded MT Bold" pitchFamily="34" charset="0"/>
              </a:rPr>
              <a:t>the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Turkish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National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Anthem</a:t>
            </a:r>
            <a:r>
              <a:rPr lang="tr-TR" sz="2800" dirty="0" smtClean="0">
                <a:latin typeface="Arial Rounded MT Bold" pitchFamily="34" charset="0"/>
              </a:rPr>
              <a:t> </a:t>
            </a:r>
            <a:r>
              <a:rPr lang="tr-TR" sz="2800" dirty="0" err="1" smtClean="0">
                <a:latin typeface="Arial Rounded MT Bold" pitchFamily="34" charset="0"/>
              </a:rPr>
              <a:t>accepted</a:t>
            </a:r>
            <a:r>
              <a:rPr lang="tr-TR" sz="2800" dirty="0" smtClean="0">
                <a:latin typeface="Arial Rounded MT Bold" pitchFamily="34" charset="0"/>
              </a:rPr>
              <a:t>.</a:t>
            </a:r>
          </a:p>
          <a:p>
            <a:endParaRPr lang="tr-TR" dirty="0"/>
          </a:p>
        </p:txBody>
      </p:sp>
      <p:pic>
        <p:nvPicPr>
          <p:cNvPr id="5" name="1 Resim" descr="mehmetakifersoy1bo8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4302108" y="1923678"/>
            <a:ext cx="3528392" cy="3087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500" b="1" dirty="0" smtClean="0">
                <a:solidFill>
                  <a:srgbClr val="C00000"/>
                </a:solidFill>
              </a:rPr>
              <a:t>SOME OF HIS IMPORTANT SENTENCES</a:t>
            </a:r>
            <a:endParaRPr lang="tr-TR" sz="3500" b="1" dirty="0">
              <a:solidFill>
                <a:srgbClr val="C00000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143000"/>
            <a:ext cx="5329246" cy="3429000"/>
          </a:xfrm>
        </p:spPr>
        <p:txBody>
          <a:bodyPr>
            <a:normAutofit/>
          </a:bodyPr>
          <a:lstStyle/>
          <a:p>
            <a:r>
              <a:rPr lang="tr-TR" dirty="0" err="1" smtClean="0"/>
              <a:t>What</a:t>
            </a:r>
            <a:r>
              <a:rPr lang="en-US" dirty="0" smtClean="0"/>
              <a:t> ma</a:t>
            </a:r>
            <a:r>
              <a:rPr lang="tr-TR" dirty="0" smtClean="0"/>
              <a:t>kes</a:t>
            </a:r>
            <a:r>
              <a:rPr lang="en-US" dirty="0" smtClean="0"/>
              <a:t> the flag the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.</a:t>
            </a:r>
          </a:p>
          <a:p>
            <a:r>
              <a:rPr lang="tr-TR" dirty="0" smtClean="0"/>
              <a:t>Land</a:t>
            </a:r>
            <a:r>
              <a:rPr lang="en-US" dirty="0" smtClean="0"/>
              <a:t>,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somebody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tr-TR" dirty="0" err="1" smtClean="0"/>
              <a:t>die</a:t>
            </a:r>
            <a:r>
              <a:rPr lang="tr-TR" dirty="0" smtClean="0"/>
              <a:t> </a:t>
            </a:r>
            <a:r>
              <a:rPr lang="en-US" dirty="0" smtClean="0"/>
              <a:t>for</a:t>
            </a:r>
            <a:r>
              <a:rPr lang="tr-TR" dirty="0" smtClean="0"/>
              <a:t> it, it is </a:t>
            </a:r>
            <a:r>
              <a:rPr lang="en-US" dirty="0" smtClean="0"/>
              <a:t> the country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We</a:t>
            </a:r>
            <a:r>
              <a:rPr lang="tr-TR" dirty="0" smtClean="0"/>
              <a:t>  </a:t>
            </a:r>
            <a:r>
              <a:rPr lang="tr-TR" dirty="0" err="1" smtClean="0"/>
              <a:t>pray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; </a:t>
            </a:r>
            <a:r>
              <a:rPr lang="tr-TR" dirty="0" err="1" smtClean="0"/>
              <a:t>God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</a:t>
            </a:r>
            <a:r>
              <a:rPr lang="tr-TR" dirty="0" err="1" smtClean="0"/>
              <a:t>again</a:t>
            </a:r>
            <a:r>
              <a:rPr lang="tr-TR" dirty="0" smtClean="0"/>
              <a:t> 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Turkish</a:t>
            </a:r>
            <a:r>
              <a:rPr lang="tr-TR" dirty="0" smtClean="0"/>
              <a:t>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Anthem</a:t>
            </a:r>
            <a:r>
              <a:rPr lang="tr-TR" dirty="0" smtClean="0"/>
              <a:t> to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nation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2120" y="1125131"/>
            <a:ext cx="3212777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57158" y="4018369"/>
            <a:ext cx="8229600" cy="87510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sz="3200" b="1" dirty="0" smtClean="0">
                <a:latin typeface="Bodoni MT" pitchFamily="18" charset="0"/>
              </a:rPr>
              <a:t>DATE OF DEATH: 27 DECEMBER 1936, İSTANBUL</a:t>
            </a:r>
            <a:endParaRPr lang="tr-TR" sz="3200" b="1" dirty="0">
              <a:latin typeface="Bodoni MT" pitchFamily="18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2050" name="Picture 2" descr="D:\Documents and Settings\pc12\Desktop\Kopyası Yeni Klasör\mez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10"/>
            <a:ext cx="4714908" cy="2893239"/>
          </a:xfrm>
          <a:prstGeom prst="rect">
            <a:avLst/>
          </a:prstGeom>
          <a:noFill/>
        </p:spPr>
      </p:pic>
      <p:pic>
        <p:nvPicPr>
          <p:cNvPr id="2051" name="Picture 3" descr="D:\Documents and Settings\pc12\Desktop\Kopyası Yeni Klasör\Mehmed_Akif_Vefat_Haber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750081"/>
            <a:ext cx="3714776" cy="3482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İçerik Yer Tutucusu"/>
          <p:cNvSpPr>
            <a:spLocks noGrp="1"/>
          </p:cNvSpPr>
          <p:nvPr>
            <p:ph idx="1"/>
          </p:nvPr>
        </p:nvSpPr>
        <p:spPr>
          <a:xfrm>
            <a:off x="457200" y="1553759"/>
            <a:ext cx="8229600" cy="2786082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latin typeface="Lucida Handwriting" pitchFamily="66" charset="0"/>
              </a:rPr>
              <a:t>HOMELAND POET</a:t>
            </a:r>
          </a:p>
          <a:p>
            <a:r>
              <a:rPr lang="tr-TR" b="1" dirty="0" smtClean="0">
                <a:latin typeface="Lucida Handwriting" pitchFamily="66" charset="0"/>
              </a:rPr>
              <a:t>VET</a:t>
            </a:r>
          </a:p>
          <a:p>
            <a:r>
              <a:rPr lang="tr-TR" b="1" dirty="0" smtClean="0">
                <a:latin typeface="Lucida Handwriting" pitchFamily="66" charset="0"/>
              </a:rPr>
              <a:t>TEACHER</a:t>
            </a:r>
          </a:p>
          <a:p>
            <a:r>
              <a:rPr lang="tr-TR" b="1" dirty="0" smtClean="0">
                <a:latin typeface="Lucida Handwriting" pitchFamily="66" charset="0"/>
              </a:rPr>
              <a:t>KUR’AN TRANSLATOR</a:t>
            </a:r>
          </a:p>
          <a:p>
            <a:r>
              <a:rPr lang="tr-TR" b="1" dirty="0" smtClean="0">
                <a:latin typeface="Lucida Handwriting" pitchFamily="66" charset="0"/>
              </a:rPr>
              <a:t>SWIMMER</a:t>
            </a:r>
          </a:p>
          <a:p>
            <a:r>
              <a:rPr lang="tr-TR" b="1" dirty="0" smtClean="0">
                <a:latin typeface="Lucida Handwriting" pitchFamily="66" charset="0"/>
              </a:rPr>
              <a:t>DEPUTY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CC0000"/>
                </a:solidFill>
                <a:latin typeface="Blackadder ITC" pitchFamily="82" charset="0"/>
              </a:rPr>
              <a:t> </a:t>
            </a:r>
            <a:r>
              <a:rPr lang="tr-TR" sz="5400" b="1" dirty="0" smtClean="0">
                <a:solidFill>
                  <a:srgbClr val="CC0000"/>
                </a:solidFill>
                <a:latin typeface="Lucida Handwriting" pitchFamily="66" charset="0"/>
              </a:rPr>
              <a:t>MEHMET AKIF WAS :</a:t>
            </a:r>
            <a:endParaRPr lang="tr-TR" sz="5400" b="1" dirty="0">
              <a:solidFill>
                <a:srgbClr val="CC0000"/>
              </a:solidFill>
              <a:latin typeface="Lucida Handwriting" pitchFamily="66" charset="0"/>
            </a:endParaRPr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17974"/>
            <a:ext cx="360045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28794" y="482189"/>
            <a:ext cx="5000660" cy="964413"/>
          </a:xfrm>
        </p:spPr>
        <p:txBody>
          <a:bodyPr>
            <a:normAutofit fontScale="90000"/>
          </a:bodyPr>
          <a:lstStyle/>
          <a:p>
            <a:r>
              <a:rPr lang="tr-TR" sz="9600" b="1" dirty="0" smtClean="0">
                <a:solidFill>
                  <a:srgbClr val="CC0000"/>
                </a:solidFill>
              </a:rPr>
              <a:t>HIS LIFE</a:t>
            </a:r>
            <a:endParaRPr lang="tr-TR" sz="9600" b="1" dirty="0">
              <a:solidFill>
                <a:srgbClr val="CC0000"/>
              </a:solidFill>
            </a:endParaRPr>
          </a:p>
        </p:txBody>
      </p:sp>
      <p:pic>
        <p:nvPicPr>
          <p:cNvPr id="3" name="2 Resim" descr="haaayaa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553758"/>
            <a:ext cx="7643866" cy="3268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Yer Tutucusu"/>
          <p:cNvSpPr>
            <a:spLocks noGrp="1"/>
          </p:cNvSpPr>
          <p:nvPr>
            <p:ph idx="1"/>
          </p:nvPr>
        </p:nvSpPr>
        <p:spPr>
          <a:xfrm>
            <a:off x="428596" y="4286262"/>
            <a:ext cx="8229600" cy="69652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b="1" dirty="0" smtClean="0">
              <a:solidFill>
                <a:schemeClr val="tx1"/>
              </a:solidFill>
              <a:latin typeface="Arial Rounded MT Bold" pitchFamily="34" charset="0"/>
            </a:endParaRPr>
          </a:p>
          <a:p>
            <a:pPr>
              <a:buNone/>
            </a:pPr>
            <a:endParaRPr lang="tr-TR" sz="2000" b="1" dirty="0" smtClean="0">
              <a:latin typeface="Arial Rounded MT Bold" pitchFamily="34" charset="0"/>
            </a:endParaRPr>
          </a:p>
          <a:p>
            <a:pPr>
              <a:buNone/>
            </a:pPr>
            <a:endParaRPr lang="tr-TR" sz="2000" b="1" dirty="0" smtClean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type="subTitle" idx="4294967295"/>
          </p:nvPr>
        </p:nvSpPr>
        <p:spPr>
          <a:xfrm>
            <a:off x="428596" y="4125527"/>
            <a:ext cx="8215370" cy="8572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sz="2800" b="1" dirty="0" smtClean="0">
                <a:latin typeface="Arial Rounded MT Bold" pitchFamily="34" charset="0"/>
              </a:rPr>
              <a:t>HE WAS BORN ON 20 DECEMBER IN ISTANBUL</a:t>
            </a:r>
            <a:r>
              <a:rPr lang="tr-TR" sz="2800" b="1" dirty="0" smtClean="0"/>
              <a:t>.</a:t>
            </a:r>
          </a:p>
          <a:p>
            <a:endParaRPr lang="tr-TR" dirty="0" smtClean="0"/>
          </a:p>
        </p:txBody>
      </p:sp>
      <p:pic>
        <p:nvPicPr>
          <p:cNvPr id="12" name="11 Resim" descr="EV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6"/>
            <a:ext cx="4143404" cy="2089562"/>
          </a:xfrm>
          <a:prstGeom prst="rect">
            <a:avLst/>
          </a:prstGeom>
        </p:spPr>
      </p:pic>
      <p:pic>
        <p:nvPicPr>
          <p:cNvPr id="16" name="15 Resim" descr="SADAD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2357436"/>
            <a:ext cx="5715040" cy="1928826"/>
          </a:xfrm>
          <a:prstGeom prst="rect">
            <a:avLst/>
          </a:prstGeom>
        </p:spPr>
      </p:pic>
      <p:pic>
        <p:nvPicPr>
          <p:cNvPr id="17" name="16 Resim" descr="RE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214296"/>
            <a:ext cx="4000528" cy="2089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Alt Başlık"/>
          <p:cNvSpPr>
            <a:spLocks noGrp="1"/>
          </p:cNvSpPr>
          <p:nvPr>
            <p:ph type="subTitle" idx="1"/>
          </p:nvPr>
        </p:nvSpPr>
        <p:spPr>
          <a:xfrm>
            <a:off x="500034" y="4179105"/>
            <a:ext cx="8305800" cy="642936"/>
          </a:xfrm>
        </p:spPr>
        <p:txBody>
          <a:bodyPr/>
          <a:lstStyle/>
          <a:p>
            <a:r>
              <a:rPr lang="tr-TR" sz="2800" b="1" dirty="0" smtClean="0">
                <a:solidFill>
                  <a:schemeClr val="tx1"/>
                </a:solidFill>
                <a:latin typeface="Arial Rounded MT Bold" pitchFamily="34" charset="0"/>
              </a:rPr>
              <a:t>HE CHANGED SCHOOLS BECAUSE OF THE DEATH OF HIS  FATHER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3" name="2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fatihj rüştiyesi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00034" y="375032"/>
            <a:ext cx="3957638" cy="1875234"/>
          </a:xfrm>
        </p:spPr>
      </p:pic>
      <p:pic>
        <p:nvPicPr>
          <p:cNvPr id="5" name="4 Resim" descr="halkalı baytar meklteb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2357437"/>
            <a:ext cx="3786214" cy="1803806"/>
          </a:xfrm>
          <a:prstGeom prst="rect">
            <a:avLst/>
          </a:prstGeom>
        </p:spPr>
      </p:pic>
      <p:pic>
        <p:nvPicPr>
          <p:cNvPr id="6" name="5 Resim" descr="ista idadis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375031"/>
            <a:ext cx="4071966" cy="1875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80617" y="3867894"/>
            <a:ext cx="4429156" cy="1393041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Arial Rounded MT Bold" pitchFamily="34" charset="0"/>
              </a:rPr>
              <a:t>HIS FATHER IS ALBANIAN.</a:t>
            </a:r>
            <a:r>
              <a:rPr lang="tr-TR" dirty="0" smtClean="0">
                <a:solidFill>
                  <a:schemeClr val="tx1"/>
                </a:solidFill>
              </a:rPr>
              <a:t/>
            </a:r>
            <a:br>
              <a:rPr lang="tr-TR" dirty="0" smtClean="0">
                <a:solidFill>
                  <a:schemeClr val="tx1"/>
                </a:solidFill>
              </a:rPr>
            </a:b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3 Resim" descr="ba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67495"/>
            <a:ext cx="3571900" cy="3107933"/>
          </a:xfrm>
          <a:prstGeom prst="rect">
            <a:avLst/>
          </a:prstGeom>
        </p:spPr>
      </p:pic>
      <p:pic>
        <p:nvPicPr>
          <p:cNvPr id="5" name="4 Resim" descr="an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770" y="267495"/>
            <a:ext cx="3357586" cy="3079496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4643438" y="3429006"/>
            <a:ext cx="42148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800" dirty="0" smtClean="0">
                <a:latin typeface="Arial Rounded MT Bold" pitchFamily="34" charset="0"/>
              </a:rPr>
              <a:t>HIS MOTHER IS       UZBEK.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714348" y="4018369"/>
            <a:ext cx="7924800" cy="696521"/>
          </a:xfrm>
        </p:spPr>
        <p:txBody>
          <a:bodyPr>
            <a:normAutofit fontScale="85000" lnSpcReduction="20000"/>
          </a:bodyPr>
          <a:lstStyle/>
          <a:p>
            <a:r>
              <a:rPr lang="tr-TR" sz="2800" b="1" dirty="0" smtClean="0">
                <a:solidFill>
                  <a:schemeClr val="tx1"/>
                </a:solidFill>
                <a:latin typeface="Arial Rounded MT Bold" pitchFamily="34" charset="0"/>
              </a:rPr>
              <a:t>HE  LEARNED ARABIC,PERSIAN AND FRENCH DURING HIS SCHOOL YEARS</a:t>
            </a:r>
          </a:p>
          <a:p>
            <a:endParaRPr lang="tr-TR" dirty="0"/>
          </a:p>
        </p:txBody>
      </p:sp>
      <p:pic>
        <p:nvPicPr>
          <p:cNvPr id="4" name="3 İçerik Yer Tutucusu" descr="arapça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70159" y="223064"/>
            <a:ext cx="5072098" cy="1339467"/>
          </a:xfrm>
        </p:spPr>
      </p:pic>
      <p:pic>
        <p:nvPicPr>
          <p:cNvPr id="6" name="5 Resim" descr="farsç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714494"/>
            <a:ext cx="2071702" cy="2089562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3" y="321453"/>
            <a:ext cx="3394075" cy="378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Resim" descr="fansızcaaaaaa1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1714494"/>
            <a:ext cx="2857520" cy="2089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14282" y="1143000"/>
            <a:ext cx="8715436" cy="3429000"/>
          </a:xfrm>
        </p:spPr>
        <p:txBody>
          <a:bodyPr>
            <a:normAutofit fontScale="77500" lnSpcReduction="20000"/>
          </a:bodyPr>
          <a:lstStyle/>
          <a:p>
            <a:r>
              <a:rPr lang="tr-TR" sz="3200" b="1" dirty="0" smtClean="0">
                <a:latin typeface="Arial Black" pitchFamily="34" charset="0"/>
              </a:rPr>
              <a:t>Safahat (</a:t>
            </a:r>
            <a:r>
              <a:rPr lang="tr-TR" sz="3200" b="1" dirty="0" err="1" smtClean="0">
                <a:latin typeface="Arial Black" pitchFamily="34" charset="0"/>
              </a:rPr>
              <a:t>Phase</a:t>
            </a:r>
            <a:r>
              <a:rPr lang="tr-TR" sz="3200" b="1" dirty="0" smtClean="0">
                <a:latin typeface="Arial Black" pitchFamily="34" charset="0"/>
              </a:rPr>
              <a:t>) -1911 </a:t>
            </a:r>
          </a:p>
          <a:p>
            <a:r>
              <a:rPr lang="tr-TR" sz="3200" b="1" dirty="0">
                <a:latin typeface="Arial Black" pitchFamily="34" charset="0"/>
              </a:rPr>
              <a:t>Süleymaniye Kürsüsünde -</a:t>
            </a:r>
            <a:r>
              <a:rPr lang="tr-TR" sz="3200" b="1" dirty="0" smtClean="0">
                <a:latin typeface="Arial Black" pitchFamily="34" charset="0"/>
              </a:rPr>
              <a:t>1912</a:t>
            </a:r>
          </a:p>
          <a:p>
            <a:r>
              <a:rPr lang="tr-TR" sz="2800" b="1" dirty="0">
                <a:latin typeface="Arial Black" pitchFamily="34" charset="0"/>
              </a:rPr>
              <a:t>Hakkın </a:t>
            </a:r>
            <a:r>
              <a:rPr lang="tr-TR" sz="2800" b="1" dirty="0" smtClean="0">
                <a:latin typeface="Arial Black" pitchFamily="34" charset="0"/>
              </a:rPr>
              <a:t>Sesleri (</a:t>
            </a:r>
            <a:r>
              <a:rPr lang="tr-TR" sz="2800" b="1" dirty="0" err="1" smtClean="0">
                <a:latin typeface="Arial Black" pitchFamily="34" charset="0"/>
              </a:rPr>
              <a:t>The</a:t>
            </a:r>
            <a:r>
              <a:rPr lang="tr-TR" sz="2800" b="1" dirty="0" smtClean="0">
                <a:latin typeface="Arial Black" pitchFamily="34" charset="0"/>
              </a:rPr>
              <a:t> </a:t>
            </a:r>
            <a:r>
              <a:rPr lang="tr-TR" sz="2800" b="1" dirty="0" err="1">
                <a:latin typeface="Arial Black" pitchFamily="34" charset="0"/>
              </a:rPr>
              <a:t>Right</a:t>
            </a:r>
            <a:r>
              <a:rPr lang="tr-TR" sz="2800" b="1" dirty="0">
                <a:latin typeface="Arial Black" pitchFamily="34" charset="0"/>
              </a:rPr>
              <a:t> </a:t>
            </a:r>
            <a:r>
              <a:rPr lang="tr-TR" sz="2800" b="1" dirty="0" err="1">
                <a:latin typeface="Arial Black" pitchFamily="34" charset="0"/>
              </a:rPr>
              <a:t>S</a:t>
            </a:r>
            <a:r>
              <a:rPr lang="tr-TR" sz="2800" b="1" dirty="0" err="1" smtClean="0">
                <a:latin typeface="Arial Black" pitchFamily="34" charset="0"/>
              </a:rPr>
              <a:t>ounds</a:t>
            </a:r>
            <a:r>
              <a:rPr lang="tr-TR" sz="2800" b="1" dirty="0" smtClean="0">
                <a:latin typeface="Arial Black" pitchFamily="34" charset="0"/>
              </a:rPr>
              <a:t>) -1913 </a:t>
            </a:r>
            <a:endParaRPr lang="tr-TR" sz="2800" b="1" dirty="0">
              <a:latin typeface="Arial Black" pitchFamily="34" charset="0"/>
            </a:endParaRPr>
          </a:p>
          <a:p>
            <a:r>
              <a:rPr lang="tr-TR" sz="2800" b="1" dirty="0" smtClean="0">
                <a:latin typeface="Arial Black" pitchFamily="34" charset="0"/>
              </a:rPr>
              <a:t>Fatih kürsüsünde -1914</a:t>
            </a:r>
          </a:p>
          <a:p>
            <a:r>
              <a:rPr lang="tr-TR" sz="2800" b="1" dirty="0" smtClean="0">
                <a:latin typeface="Arial Black" pitchFamily="34" charset="0"/>
              </a:rPr>
              <a:t>Hatıralar (</a:t>
            </a:r>
            <a:r>
              <a:rPr lang="tr-TR" sz="2800" b="1" dirty="0" err="1" smtClean="0">
                <a:latin typeface="Arial Black" pitchFamily="34" charset="0"/>
              </a:rPr>
              <a:t>Memories</a:t>
            </a:r>
            <a:r>
              <a:rPr lang="tr-TR" sz="2800" b="1" dirty="0" smtClean="0">
                <a:latin typeface="Arial Black" pitchFamily="34" charset="0"/>
              </a:rPr>
              <a:t> ) -1917 </a:t>
            </a:r>
            <a:endParaRPr lang="tr-TR" sz="2800" b="1" dirty="0">
              <a:latin typeface="Arial Black" pitchFamily="34" charset="0"/>
            </a:endParaRPr>
          </a:p>
          <a:p>
            <a:r>
              <a:rPr lang="tr-TR" sz="2800" b="1" dirty="0">
                <a:latin typeface="Arial Black" pitchFamily="34" charset="0"/>
              </a:rPr>
              <a:t>Asım -1924</a:t>
            </a:r>
          </a:p>
          <a:p>
            <a:r>
              <a:rPr lang="tr-TR" sz="2800" b="1" dirty="0">
                <a:latin typeface="Arial Black" pitchFamily="34" charset="0"/>
              </a:rPr>
              <a:t>Gölgeler </a:t>
            </a:r>
            <a:r>
              <a:rPr lang="tr-TR" sz="2800" b="1" dirty="0" smtClean="0">
                <a:latin typeface="Arial Black" pitchFamily="34" charset="0"/>
              </a:rPr>
              <a:t>(</a:t>
            </a:r>
            <a:r>
              <a:rPr lang="tr-TR" sz="2800" b="1" dirty="0" err="1">
                <a:latin typeface="Arial Black" pitchFamily="34" charset="0"/>
              </a:rPr>
              <a:t>shadows</a:t>
            </a:r>
            <a:r>
              <a:rPr lang="tr-TR" sz="2800" b="1" dirty="0" smtClean="0">
                <a:latin typeface="Arial Black" pitchFamily="34" charset="0"/>
              </a:rPr>
              <a:t>) -1933 </a:t>
            </a:r>
            <a:endParaRPr lang="tr-TR" sz="2800" b="1" dirty="0">
              <a:latin typeface="Arial Black" pitchFamily="34" charset="0"/>
            </a:endParaRPr>
          </a:p>
          <a:p>
            <a:pPr marL="0" indent="0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C00000"/>
                </a:solidFill>
              </a:rPr>
              <a:t>HIS WORKS</a:t>
            </a:r>
            <a:endParaRPr lang="tr-TR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57189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 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When Liberation war started our chief of staff</a:t>
            </a:r>
            <a:r>
              <a:rPr lang="tr-TR" i="1" dirty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(İsmet İnonu)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says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We must a march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for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turkish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soldiers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because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if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we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write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a march ,soldiers be enthusiastic,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ambitious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Therefore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started award-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winning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competition and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this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competition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ıs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announced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every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public</a:t>
            </a:r>
            <a:endParaRPr lang="tr-TR" i="1" dirty="0" smtClean="0">
              <a:latin typeface="Arial Black" pitchFamily="34" charset="0"/>
              <a:ea typeface="Dotum" pitchFamily="34" charset="-127"/>
              <a:cs typeface="Arial" pitchFamily="34" charset="0"/>
            </a:endParaRPr>
          </a:p>
          <a:p>
            <a:pPr marL="0" indent="0">
              <a:buNone/>
            </a:pP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724 poem is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joined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in the competition</a:t>
            </a:r>
          </a:p>
          <a:p>
            <a:pPr marL="0" indent="0">
              <a:buNone/>
            </a:pP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End of competition 6 poem choosed then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they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gave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up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because </a:t>
            </a:r>
            <a:r>
              <a:rPr lang="en-US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didn't have the 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war</a:t>
            </a:r>
            <a:r>
              <a:rPr lang="en-US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spirit in this poem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s.</a:t>
            </a:r>
          </a:p>
          <a:p>
            <a:pPr marL="0" indent="0">
              <a:buNone/>
            </a:pP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The person was Mehmet Akif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who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can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write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this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poem. This thought was the whole assembly’s  thought.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Minister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of education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wrote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a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letter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to </a:t>
            </a:r>
            <a:r>
              <a:rPr lang="tr-TR" i="1" dirty="0" err="1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M.Akif</a:t>
            </a:r>
            <a:r>
              <a:rPr lang="tr-TR" i="1" dirty="0" smtClean="0">
                <a:latin typeface="Arial Black" pitchFamily="34" charset="0"/>
                <a:ea typeface="Dotum" pitchFamily="34" charset="-127"/>
                <a:cs typeface="Arial" pitchFamily="34" charset="0"/>
              </a:rPr>
              <a:t> and said: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It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will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 not include an award </a:t>
            </a:r>
            <a:r>
              <a:rPr lang="tr-TR" i="1" dirty="0" err="1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for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you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. I mean it </a:t>
            </a:r>
            <a:r>
              <a:rPr lang="tr-TR" i="1" dirty="0" err="1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won’t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 be a </a:t>
            </a:r>
            <a:r>
              <a:rPr lang="tr-TR" i="1" dirty="0" err="1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competition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. Then he accepted to </a:t>
            </a:r>
            <a:r>
              <a:rPr lang="tr-TR" i="1" dirty="0" err="1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write</a:t>
            </a:r>
            <a:r>
              <a:rPr lang="tr-TR" i="1" dirty="0" smtClean="0">
                <a:solidFill>
                  <a:srgbClr val="FF0000"/>
                </a:solidFill>
                <a:latin typeface="Arial Black" pitchFamily="34" charset="0"/>
                <a:ea typeface="Dotum" pitchFamily="34" charset="-127"/>
                <a:cs typeface="Arial" pitchFamily="34" charset="0"/>
              </a:rPr>
              <a:t> it. </a:t>
            </a:r>
          </a:p>
          <a:p>
            <a:pPr marL="0" indent="0">
              <a:buNone/>
            </a:pPr>
            <a:endParaRPr lang="tr-TR" b="1" dirty="0" smtClean="0">
              <a:latin typeface="Arial Rounded MT Bold" pitchFamily="34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67544" y="41151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C00000"/>
                </a:solidFill>
              </a:rPr>
              <a:t>STORY OF THE TURKISH NATIONAL  ANTHEM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41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657</TotalTime>
  <Words>442</Words>
  <Application>Microsoft Office PowerPoint</Application>
  <PresentationFormat>Ekran Gösterisi (16:9)</PresentationFormat>
  <Paragraphs>59</Paragraphs>
  <Slides>16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Kağıt</vt:lpstr>
      <vt:lpstr>  MEHMET  AKİF    ERSOY (1873-1936)</vt:lpstr>
      <vt:lpstr> MEHMET AKIF WAS :</vt:lpstr>
      <vt:lpstr>HIS LIFE</vt:lpstr>
      <vt:lpstr>  </vt:lpstr>
      <vt:lpstr>  </vt:lpstr>
      <vt:lpstr>HIS FATHER IS ALBANIAN. </vt:lpstr>
      <vt:lpstr> </vt:lpstr>
      <vt:lpstr>HIS WORKS</vt:lpstr>
      <vt:lpstr>STORY OF THE TURKISH NATIONAL  ANTHEM</vt:lpstr>
      <vt:lpstr>PowerPoint Sunusu</vt:lpstr>
      <vt:lpstr>  </vt:lpstr>
      <vt:lpstr>  </vt:lpstr>
      <vt:lpstr>  </vt:lpstr>
      <vt:lpstr>  </vt:lpstr>
      <vt:lpstr>SOME OF HIS IMPORTANT SENTENCES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hjhkljlhlhgjhkjmhgkjhkjkrehgyttyujkhkjhjhjjhjh</dc:title>
  <dc:creator>VESTEL</dc:creator>
  <cp:lastModifiedBy>Administrator</cp:lastModifiedBy>
  <cp:revision>89</cp:revision>
  <dcterms:modified xsi:type="dcterms:W3CDTF">2016-10-22T06:40:19Z</dcterms:modified>
</cp:coreProperties>
</file>